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3" autoAdjust="0"/>
    <p:restoredTop sz="94660"/>
  </p:normalViewPr>
  <p:slideViewPr>
    <p:cSldViewPr snapToGrid="0">
      <p:cViewPr varScale="1">
        <p:scale>
          <a:sx n="99" d="100"/>
          <a:sy n="99" d="100"/>
        </p:scale>
        <p:origin x="216" y="184"/>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11/22/21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11/22/21</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a:t>Click icon to add picture</a:t>
            </a:r>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a:t>Click icon to add picture</a:t>
            </a:r>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a:t>Click icon to add picture</a:t>
            </a:r>
            <a:endParaRPr/>
          </a:p>
        </p:txBody>
      </p:sp>
      <p:sp>
        <p:nvSpPr>
          <p:cNvPr id="20" name="Rectangle 19"/>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lumMod val="65000"/>
                    <a:lumOff val="3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5148648"/>
            <a:ext cx="2449512" cy="266486"/>
          </a:xfrm>
        </p:spPr>
        <p:txBody>
          <a:bodyPr anchor="t">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427881"/>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address</a:t>
            </a:r>
          </a:p>
        </p:txBody>
      </p:sp>
      <p:sp>
        <p:nvSpPr>
          <p:cNvPr id="25" name="Text Placeholder 21"/>
          <p:cNvSpPr>
            <a:spLocks noGrp="1"/>
          </p:cNvSpPr>
          <p:nvPr>
            <p:ph type="body" sz="quarter" idx="16" hasCustomPrompt="1"/>
          </p:nvPr>
        </p:nvSpPr>
        <p:spPr>
          <a:xfrm>
            <a:off x="3758184" y="5910688"/>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phone</a:t>
            </a:r>
          </a:p>
        </p:txBody>
      </p:sp>
      <p:sp>
        <p:nvSpPr>
          <p:cNvPr id="26" name="Text Placeholder 21"/>
          <p:cNvSpPr>
            <a:spLocks noGrp="1"/>
          </p:cNvSpPr>
          <p:nvPr>
            <p:ph type="body" sz="quarter" idx="17" hasCustomPrompt="1"/>
          </p:nvPr>
        </p:nvSpPr>
        <p:spPr>
          <a:xfrm>
            <a:off x="3758184" y="6155974"/>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email</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a:t>Click icon to add picture</a:t>
            </a:r>
            <a:endParaRPr/>
          </a:p>
        </p:txBody>
      </p:sp>
      <p:sp>
        <p:nvSpPr>
          <p:cNvPr id="13" name="Rectangle 12"/>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a:t>Click icon to add picture</a:t>
            </a:r>
            <a:endParaRPr/>
          </a:p>
        </p:txBody>
      </p:sp>
      <p:sp>
        <p:nvSpPr>
          <p:cNvPr id="36" name="Text Placeholder 21"/>
          <p:cNvSpPr>
            <a:spLocks noGrp="1"/>
          </p:cNvSpPr>
          <p:nvPr>
            <p:ph type="body" sz="quarter" idx="24" hasCustomPrompt="1"/>
          </p:nvPr>
        </p:nvSpPr>
        <p:spPr>
          <a:xfrm>
            <a:off x="7235571" y="4636192"/>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854381"/>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933388"/>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11/22/21</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300"/>
              </a:spcBef>
            </a:pPr>
            <a:r>
              <a:rPr sz="10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1000" dirty="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a:solidFill>
                  <a:prstClr val="white">
                    <a:lumMod val="50000"/>
                  </a:prstClr>
                </a:solidFill>
                <a:latin typeface="Calibri Light" panose="020F0302020204030204" pitchFamily="34" charset="0"/>
                <a:cs typeface="Calibri" panose="020F0502020204030204" pitchFamily="34" charset="0"/>
              </a:rPr>
              <a:t>If you replace a photo</a:t>
            </a:r>
            <a:r>
              <a:rPr lang="en-US" sz="1000" baseline="0" dirty="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sz="2800" i="1" dirty="0"/>
              <a:t>Family Law Information Center (FLIC)</a:t>
            </a:r>
            <a:endParaRPr lang="en-US" b="1" dirty="0"/>
          </a:p>
        </p:txBody>
      </p:sp>
      <p:sp>
        <p:nvSpPr>
          <p:cNvPr id="16" name="Text Placeholder 15"/>
          <p:cNvSpPr>
            <a:spLocks noGrp="1"/>
          </p:cNvSpPr>
          <p:nvPr>
            <p:ph type="body" sz="quarter" idx="14"/>
          </p:nvPr>
        </p:nvSpPr>
        <p:spPr>
          <a:xfrm>
            <a:off x="3758184" y="3719135"/>
            <a:ext cx="2449512" cy="494870"/>
          </a:xfrm>
        </p:spPr>
        <p:txBody>
          <a:bodyPr/>
          <a:lstStyle/>
          <a:p>
            <a:r>
              <a:rPr lang="en-US" sz="1800" b="1" i="1" dirty="0">
                <a:solidFill>
                  <a:schemeClr val="tx1"/>
                </a:solidFill>
              </a:rPr>
              <a:t>Family Law Information Center</a:t>
            </a:r>
            <a:r>
              <a:rPr lang="en-US" sz="1800" b="1" dirty="0">
                <a:solidFill>
                  <a:schemeClr val="tx1"/>
                </a:solidFill>
              </a:rPr>
              <a:t> </a:t>
            </a:r>
          </a:p>
        </p:txBody>
      </p:sp>
      <p:sp>
        <p:nvSpPr>
          <p:cNvPr id="17" name="Text Placeholder 16"/>
          <p:cNvSpPr>
            <a:spLocks noGrp="1"/>
          </p:cNvSpPr>
          <p:nvPr>
            <p:ph type="body" sz="quarter" idx="15"/>
          </p:nvPr>
        </p:nvSpPr>
        <p:spPr>
          <a:xfrm>
            <a:off x="3758184" y="4448161"/>
            <a:ext cx="2449512" cy="427881"/>
          </a:xfrm>
        </p:spPr>
        <p:txBody>
          <a:bodyPr/>
          <a:lstStyle/>
          <a:p>
            <a:r>
              <a:rPr lang="en-US" dirty="0"/>
              <a:t>1578 </a:t>
            </a:r>
            <a:r>
              <a:rPr lang="en-US" dirty="0" err="1"/>
              <a:t>Strongs</a:t>
            </a:r>
            <a:r>
              <a:rPr lang="en-US" dirty="0"/>
              <a:t> Ave. </a:t>
            </a:r>
          </a:p>
          <a:p>
            <a:r>
              <a:rPr lang="en-US" dirty="0"/>
              <a:t>Stevens Point, WI 54481</a:t>
            </a:r>
          </a:p>
        </p:txBody>
      </p:sp>
      <p:sp>
        <p:nvSpPr>
          <p:cNvPr id="18" name="Text Placeholder 17"/>
          <p:cNvSpPr>
            <a:spLocks noGrp="1"/>
          </p:cNvSpPr>
          <p:nvPr>
            <p:ph type="body" sz="quarter" idx="16"/>
          </p:nvPr>
        </p:nvSpPr>
        <p:spPr>
          <a:xfrm>
            <a:off x="3758184" y="4876042"/>
            <a:ext cx="2449512" cy="185965"/>
          </a:xfrm>
        </p:spPr>
        <p:txBody>
          <a:bodyPr/>
          <a:lstStyle/>
          <a:p>
            <a:r>
              <a:rPr lang="en-US" dirty="0"/>
              <a:t>(715) 344-3677, ext. 101</a:t>
            </a:r>
          </a:p>
        </p:txBody>
      </p:sp>
      <p:sp>
        <p:nvSpPr>
          <p:cNvPr id="19" name="Text Placeholder 18"/>
          <p:cNvSpPr>
            <a:spLocks noGrp="1"/>
          </p:cNvSpPr>
          <p:nvPr>
            <p:ph type="body" sz="quarter" idx="17"/>
          </p:nvPr>
        </p:nvSpPr>
        <p:spPr/>
        <p:txBody>
          <a:bodyPr/>
          <a:lstStyle/>
          <a:p>
            <a:r>
              <a:rPr lang="en-US" dirty="0" err="1"/>
              <a:t>flic@justiceworksltd.org</a:t>
            </a:r>
            <a:endParaRPr lang="en-US" dirty="0"/>
          </a:p>
        </p:txBody>
      </p:sp>
      <p:sp>
        <p:nvSpPr>
          <p:cNvPr id="20" name="Text Placeholder 19"/>
          <p:cNvSpPr>
            <a:spLocks noGrp="1"/>
          </p:cNvSpPr>
          <p:nvPr>
            <p:ph type="body" sz="quarter" idx="18"/>
          </p:nvPr>
        </p:nvSpPr>
        <p:spPr/>
        <p:txBody>
          <a:bodyPr/>
          <a:lstStyle/>
          <a:p>
            <a:r>
              <a:rPr lang="en-US" dirty="0" err="1"/>
              <a:t>www.justiceworksltd.org</a:t>
            </a:r>
            <a:endParaRPr lang="en-US" dirty="0"/>
          </a:p>
        </p:txBody>
      </p:sp>
      <p:sp>
        <p:nvSpPr>
          <p:cNvPr id="22" name="Text Placeholder 17">
            <a:extLst>
              <a:ext uri="{FF2B5EF4-FFF2-40B4-BE49-F238E27FC236}">
                <a16:creationId xmlns:a16="http://schemas.microsoft.com/office/drawing/2014/main" id="{AB38E8FE-2762-2346-BA71-22982BEAA929}"/>
              </a:ext>
            </a:extLst>
          </p:cNvPr>
          <p:cNvSpPr txBox="1">
            <a:spLocks/>
          </p:cNvSpPr>
          <p:nvPr/>
        </p:nvSpPr>
        <p:spPr>
          <a:xfrm>
            <a:off x="3924872" y="5199127"/>
            <a:ext cx="2449512" cy="770882"/>
          </a:xfrm>
          <a:prstGeom prst="rect">
            <a:avLst/>
          </a:prstGeom>
        </p:spPr>
        <p:txBody>
          <a:bodyPr vert="horz" lIns="91440" tIns="45720" rIns="91440" bIns="45720" rtlCol="0" anchor="ctr">
            <a:noAutofit/>
          </a:bodyPr>
          <a:lstStyle>
            <a:lvl1pPr marL="0" indent="0" algn="ctr" defTabSz="1005840"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Office Hours:</a:t>
            </a:r>
          </a:p>
          <a:p>
            <a:r>
              <a:rPr lang="en-US" dirty="0"/>
              <a:t>Monday-Friday 8am to 4pm</a:t>
            </a:r>
          </a:p>
          <a:p>
            <a:r>
              <a:rPr lang="en-US" dirty="0"/>
              <a:t>By Appointment Only</a:t>
            </a:r>
          </a:p>
          <a:p>
            <a:endParaRPr lang="en-US" dirty="0"/>
          </a:p>
        </p:txBody>
      </p:sp>
      <p:sp>
        <p:nvSpPr>
          <p:cNvPr id="23" name="Text Placeholder 67">
            <a:extLst>
              <a:ext uri="{FF2B5EF4-FFF2-40B4-BE49-F238E27FC236}">
                <a16:creationId xmlns:a16="http://schemas.microsoft.com/office/drawing/2014/main" id="{63714B76-B200-C045-A776-907C41EFFB0E}"/>
              </a:ext>
            </a:extLst>
          </p:cNvPr>
          <p:cNvSpPr txBox="1">
            <a:spLocks/>
          </p:cNvSpPr>
          <p:nvPr/>
        </p:nvSpPr>
        <p:spPr>
          <a:xfrm>
            <a:off x="457200" y="722096"/>
            <a:ext cx="2359152" cy="237054"/>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1600" i="1" dirty="0">
                <a:solidFill>
                  <a:srgbClr val="C00000"/>
                </a:solidFill>
              </a:rPr>
              <a:t>About Us:</a:t>
            </a:r>
          </a:p>
        </p:txBody>
      </p:sp>
      <p:sp>
        <p:nvSpPr>
          <p:cNvPr id="24" name="Text Placeholder 91">
            <a:extLst>
              <a:ext uri="{FF2B5EF4-FFF2-40B4-BE49-F238E27FC236}">
                <a16:creationId xmlns:a16="http://schemas.microsoft.com/office/drawing/2014/main" id="{1E427E35-85DF-8C44-85A1-866E8553E5CA}"/>
              </a:ext>
            </a:extLst>
          </p:cNvPr>
          <p:cNvSpPr txBox="1">
            <a:spLocks/>
          </p:cNvSpPr>
          <p:nvPr/>
        </p:nvSpPr>
        <p:spPr>
          <a:xfrm>
            <a:off x="450723" y="1083784"/>
            <a:ext cx="2359152" cy="1175504"/>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1100" dirty="0" err="1"/>
              <a:t>JusticeWorks</a:t>
            </a:r>
            <a:r>
              <a:rPr lang="en-US" sz="1100" dirty="0"/>
              <a:t>, Ltd.'s Family Law Information Center offers unrepresented (pro se) family law litigants assistance with legal forms, court procedures and referral information for community resources. </a:t>
            </a:r>
            <a:br>
              <a:rPr lang="en-US" sz="1100" dirty="0"/>
            </a:br>
            <a:br>
              <a:rPr lang="en-US" sz="1200" dirty="0"/>
            </a:br>
            <a:endParaRPr lang="en-US" sz="1200" dirty="0"/>
          </a:p>
        </p:txBody>
      </p:sp>
      <p:sp>
        <p:nvSpPr>
          <p:cNvPr id="25" name="Text Placeholder 67">
            <a:extLst>
              <a:ext uri="{FF2B5EF4-FFF2-40B4-BE49-F238E27FC236}">
                <a16:creationId xmlns:a16="http://schemas.microsoft.com/office/drawing/2014/main" id="{F1F217F1-1936-0D47-B83D-B98CFC684F6D}"/>
              </a:ext>
            </a:extLst>
          </p:cNvPr>
          <p:cNvSpPr txBox="1">
            <a:spLocks/>
          </p:cNvSpPr>
          <p:nvPr/>
        </p:nvSpPr>
        <p:spPr>
          <a:xfrm>
            <a:off x="450723" y="2391462"/>
            <a:ext cx="2359152" cy="677681"/>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12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i="1" dirty="0"/>
              <a:t>Should I Represent Myself? </a:t>
            </a:r>
            <a:endParaRPr lang="en-US" sz="1600" dirty="0"/>
          </a:p>
        </p:txBody>
      </p:sp>
      <p:sp>
        <p:nvSpPr>
          <p:cNvPr id="26" name="Text Placeholder 91">
            <a:extLst>
              <a:ext uri="{FF2B5EF4-FFF2-40B4-BE49-F238E27FC236}">
                <a16:creationId xmlns:a16="http://schemas.microsoft.com/office/drawing/2014/main" id="{C941332F-73A8-BA48-80B5-37997A815415}"/>
              </a:ext>
            </a:extLst>
          </p:cNvPr>
          <p:cNvSpPr txBox="1">
            <a:spLocks/>
          </p:cNvSpPr>
          <p:nvPr/>
        </p:nvSpPr>
        <p:spPr>
          <a:xfrm>
            <a:off x="457200" y="3136652"/>
            <a:ext cx="2359152" cy="3205287"/>
          </a:xfrm>
          <a:prstGeom prst="rect">
            <a:avLst/>
          </a:prstGeom>
        </p:spPr>
        <p:txBody>
          <a:bodyPr vert="horz" lIns="91440" tIns="45720" rIns="91440" bIns="45720" rtlCol="0" anchor="t">
            <a:noAutofit/>
          </a:bodyPr>
          <a:lstStyle>
            <a:lvl1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1pPr>
            <a:lvl2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2pPr>
            <a:lvl3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3pPr>
            <a:lvl4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4pPr>
            <a:lvl5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5pPr>
            <a:lvl6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6pPr>
            <a:lvl7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7pPr>
            <a:lvl8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8pPr>
            <a:lvl9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1000" dirty="0"/>
              <a:t>Representing yourself in court is a big decision. Most people come to court because they need legal guidance to resolve disputes. In many matters, such as a disputed divorce or a complicated child custody case, it may be best to obtain legal representation. If you are unsure whether to represent yourself in court it is always a good decision to consult with an attorney first to help you determine the best course of action for your particular situation. </a:t>
            </a:r>
          </a:p>
          <a:p>
            <a:pPr marL="0" indent="0">
              <a:buNone/>
            </a:pPr>
            <a:r>
              <a:rPr lang="en-US" sz="1000" dirty="0"/>
              <a:t>Family law proceedings involve complicated procedures and rules which can challenge even well trained lawyers. Even when individuals consider all of the reasons why they should obtain a lawyer, many people still decide to represent themselves in court. If you choose to proceed unrepresented, the Family Law Information Center is here to assist you.</a:t>
            </a:r>
            <a:br>
              <a:rPr lang="en-US" sz="1000" dirty="0"/>
            </a:br>
            <a:br>
              <a:rPr lang="en-US" sz="1000" dirty="0"/>
            </a:br>
            <a:endParaRPr lang="en-US" sz="1000" dirty="0"/>
          </a:p>
        </p:txBody>
      </p:sp>
      <p:sp>
        <p:nvSpPr>
          <p:cNvPr id="11" name="TextBox 10">
            <a:extLst>
              <a:ext uri="{FF2B5EF4-FFF2-40B4-BE49-F238E27FC236}">
                <a16:creationId xmlns:a16="http://schemas.microsoft.com/office/drawing/2014/main" id="{F89ACAF8-5C5F-BB4C-988F-AF0FBE6C8531}"/>
              </a:ext>
            </a:extLst>
          </p:cNvPr>
          <p:cNvSpPr txBox="1"/>
          <p:nvPr/>
        </p:nvSpPr>
        <p:spPr>
          <a:xfrm>
            <a:off x="3929059" y="827420"/>
            <a:ext cx="2178621" cy="2616101"/>
          </a:xfrm>
          <a:prstGeom prst="rect">
            <a:avLst/>
          </a:prstGeom>
          <a:noFill/>
        </p:spPr>
        <p:txBody>
          <a:bodyPr wrap="square" rtlCol="0">
            <a:spAutoFit/>
          </a:bodyPr>
          <a:lstStyle/>
          <a:p>
            <a:pPr algn="ctr"/>
            <a:r>
              <a:rPr lang="en-US" sz="1100" i="1" dirty="0"/>
              <a:t>Justice Works, Ltd is committed to the policy that all persons shall have equal access to its programs, facilities and employment without regard to race, color, creed, religion, national origin, sex, age, marital status, disability, public assistance status, veteran status, or sexual orientation. </a:t>
            </a:r>
          </a:p>
          <a:p>
            <a:br>
              <a:rPr lang="en-US" dirty="0"/>
            </a:br>
            <a:br>
              <a:rPr lang="en-US" dirty="0"/>
            </a:br>
            <a:endParaRPr lang="en-US" dirty="0"/>
          </a:p>
        </p:txBody>
      </p:sp>
      <p:pic>
        <p:nvPicPr>
          <p:cNvPr id="12" name="Picture 11">
            <a:extLst>
              <a:ext uri="{FF2B5EF4-FFF2-40B4-BE49-F238E27FC236}">
                <a16:creationId xmlns:a16="http://schemas.microsoft.com/office/drawing/2014/main" id="{AAF98D5A-ACE9-8F46-91C6-3687425B147C}"/>
              </a:ext>
            </a:extLst>
          </p:cNvPr>
          <p:cNvPicPr>
            <a:picLocks noChangeAspect="1"/>
          </p:cNvPicPr>
          <p:nvPr/>
        </p:nvPicPr>
        <p:blipFill>
          <a:blip r:embed="rId2"/>
          <a:stretch>
            <a:fillRect/>
          </a:stretch>
        </p:blipFill>
        <p:spPr>
          <a:xfrm>
            <a:off x="6839933" y="3136652"/>
            <a:ext cx="3053972" cy="1717859"/>
          </a:xfrm>
          <a:prstGeom prst="rect">
            <a:avLst/>
          </a:prstGeom>
        </p:spPr>
      </p:pic>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57200" y="720738"/>
            <a:ext cx="2450592" cy="662354"/>
          </a:xfrm>
        </p:spPr>
        <p:txBody>
          <a:bodyPr/>
          <a:lstStyle/>
          <a:p>
            <a:pPr algn="ctr"/>
            <a:r>
              <a:rPr lang="en-US" i="1" dirty="0">
                <a:latin typeface="+mj-lt"/>
                <a:cs typeface="Arial" panose="020B0604020202020204" pitchFamily="34" charset="0"/>
              </a:rPr>
              <a:t>How do I get started?</a:t>
            </a:r>
          </a:p>
        </p:txBody>
      </p:sp>
      <p:sp>
        <p:nvSpPr>
          <p:cNvPr id="28" name="Text Placeholder 27"/>
          <p:cNvSpPr>
            <a:spLocks noGrp="1"/>
          </p:cNvSpPr>
          <p:nvPr>
            <p:ph type="body" sz="quarter" idx="21"/>
          </p:nvPr>
        </p:nvSpPr>
        <p:spPr>
          <a:xfrm>
            <a:off x="3795892" y="1491188"/>
            <a:ext cx="2558056" cy="3311133"/>
          </a:xfrm>
        </p:spPr>
        <p:txBody>
          <a:bodyPr/>
          <a:lstStyle/>
          <a:p>
            <a:pPr algn="ctr"/>
            <a:r>
              <a:rPr lang="en-US" sz="1100" b="1" i="1" dirty="0"/>
              <a:t>The Family Law Information Center </a:t>
            </a:r>
            <a:r>
              <a:rPr lang="en-US" sz="1100" b="1" dirty="0"/>
              <a:t>will: </a:t>
            </a:r>
          </a:p>
          <a:p>
            <a:r>
              <a:rPr lang="en-US" sz="1100" dirty="0"/>
              <a:t>•Help you understand the family court process and the court forms </a:t>
            </a:r>
          </a:p>
          <a:p>
            <a:r>
              <a:rPr lang="en-US" sz="1100" dirty="0"/>
              <a:t>•Provide you with all necessary family court forms</a:t>
            </a:r>
            <a:r>
              <a:rPr lang="en-US" sz="1100" b="1" dirty="0"/>
              <a:t> </a:t>
            </a:r>
            <a:endParaRPr lang="en-US" sz="1100" dirty="0"/>
          </a:p>
          <a:p>
            <a:r>
              <a:rPr lang="en-US" sz="1100" dirty="0"/>
              <a:t>•Provide information regarding Wisconsin statutory law </a:t>
            </a:r>
          </a:p>
          <a:p>
            <a:r>
              <a:rPr lang="en-US" sz="1100" dirty="0"/>
              <a:t>•Refer you to community and legal resource information </a:t>
            </a:r>
          </a:p>
          <a:p>
            <a:r>
              <a:rPr lang="en-US" sz="1100" dirty="0"/>
              <a:t>•Serve as a resource at any point during the process, from initial filing to final hearing </a:t>
            </a:r>
          </a:p>
          <a:p>
            <a:br>
              <a:rPr lang="en-US" dirty="0"/>
            </a:br>
            <a:br>
              <a:rPr lang="en-US" dirty="0"/>
            </a:br>
            <a:endParaRPr lang="en-US" dirty="0"/>
          </a:p>
        </p:txBody>
      </p:sp>
      <p:sp>
        <p:nvSpPr>
          <p:cNvPr id="42" name="Text Placeholder 41"/>
          <p:cNvSpPr>
            <a:spLocks noGrp="1"/>
          </p:cNvSpPr>
          <p:nvPr>
            <p:ph type="body" sz="quarter" idx="31"/>
          </p:nvPr>
        </p:nvSpPr>
        <p:spPr>
          <a:xfrm>
            <a:off x="463677" y="1507621"/>
            <a:ext cx="2450592" cy="3254789"/>
          </a:xfrm>
        </p:spPr>
        <p:txBody>
          <a:bodyPr/>
          <a:lstStyle/>
          <a:p>
            <a:pPr marL="0" indent="0">
              <a:buNone/>
            </a:pPr>
            <a:r>
              <a:rPr lang="en-US" sz="1000" dirty="0"/>
              <a:t>A one-time fee of $200 for non-represented joint petitioners, or $100 for a single and $50 for other issues, is required. Fees are to be paid by cash or check at the Portage County Treasurer's Office, located on the first floor of the Portage County Courthouse. </a:t>
            </a:r>
          </a:p>
          <a:p>
            <a:pPr marL="0" indent="0">
              <a:buNone/>
            </a:pPr>
            <a:r>
              <a:rPr lang="en-US" sz="1000" dirty="0"/>
              <a:t>After paying the fee, call the </a:t>
            </a:r>
            <a:r>
              <a:rPr lang="en-US" sz="1000" dirty="0" err="1"/>
              <a:t>JusticeWorks</a:t>
            </a:r>
            <a:r>
              <a:rPr lang="en-US" sz="1000" dirty="0"/>
              <a:t>' office or stop in at the FLIC office in the Family Court Commissioner’s office (first floor) over the noon walk-in hour to set up an appointment. At your initial meeting, you will be provided with the </a:t>
            </a:r>
            <a:r>
              <a:rPr lang="en-US" sz="1000" dirty="0" err="1"/>
              <a:t>JusticeWorks</a:t>
            </a:r>
            <a:r>
              <a:rPr lang="en-US" sz="1000" dirty="0"/>
              <a:t> FLIC Pro Se Guide and court forms. The FLIC Pro Se Guide contains step-by -step process information, definitions of basic family law legal terms and guidelines, The FLIC staff and volunteers will help you review and understand the divorce guide, filing process and court forms. When your paperwork is completed, a Certificate of Readiness will be issued to you by the FLIC Coordinator in conjunction with your court appearance date. </a:t>
            </a:r>
          </a:p>
          <a:p>
            <a:pPr marL="0" indent="0">
              <a:buNone/>
            </a:pPr>
            <a:r>
              <a:rPr lang="en-US" sz="1000" dirty="0"/>
              <a:t>FLIC staff will also assist you in understanding the court process and legal form</a:t>
            </a:r>
            <a:r>
              <a:rPr lang="en-US" sz="1000" i="1" dirty="0"/>
              <a:t>s at any time during the divorce proces</a:t>
            </a:r>
            <a:r>
              <a:rPr lang="en-US" sz="1000" dirty="0"/>
              <a:t>s</a:t>
            </a:r>
            <a:r>
              <a:rPr lang="en-US" sz="1000" i="1" dirty="0"/>
              <a:t>. </a:t>
            </a:r>
            <a:r>
              <a:rPr lang="en-US" sz="1000" dirty="0"/>
              <a:t>Please note FLIC staff cannot give legal advice to any individual. </a:t>
            </a:r>
          </a:p>
        </p:txBody>
      </p:sp>
      <p:pic>
        <p:nvPicPr>
          <p:cNvPr id="2" name="Picture 1">
            <a:extLst>
              <a:ext uri="{FF2B5EF4-FFF2-40B4-BE49-F238E27FC236}">
                <a16:creationId xmlns:a16="http://schemas.microsoft.com/office/drawing/2014/main" id="{4C993FF9-4B38-F04F-8106-AED4B5241A4C}"/>
              </a:ext>
            </a:extLst>
          </p:cNvPr>
          <p:cNvPicPr>
            <a:picLocks noChangeAspect="1"/>
          </p:cNvPicPr>
          <p:nvPr/>
        </p:nvPicPr>
        <p:blipFill>
          <a:blip r:embed="rId2"/>
          <a:stretch>
            <a:fillRect/>
          </a:stretch>
        </p:blipFill>
        <p:spPr>
          <a:xfrm>
            <a:off x="3628442" y="4690587"/>
            <a:ext cx="2892955" cy="1920922"/>
          </a:xfrm>
          <a:prstGeom prst="rect">
            <a:avLst/>
          </a:prstGeom>
        </p:spPr>
      </p:pic>
      <p:sp>
        <p:nvSpPr>
          <p:cNvPr id="18" name="Text Placeholder 17">
            <a:extLst>
              <a:ext uri="{FF2B5EF4-FFF2-40B4-BE49-F238E27FC236}">
                <a16:creationId xmlns:a16="http://schemas.microsoft.com/office/drawing/2014/main" id="{C4D0D5C7-F1B5-C14D-98D0-1FAE6990417D}"/>
              </a:ext>
            </a:extLst>
          </p:cNvPr>
          <p:cNvSpPr>
            <a:spLocks noGrp="1"/>
          </p:cNvSpPr>
          <p:nvPr>
            <p:ph type="body" sz="quarter" idx="28"/>
          </p:nvPr>
        </p:nvSpPr>
        <p:spPr/>
        <p:txBody>
          <a:bodyPr/>
          <a:lstStyle/>
          <a:p>
            <a:pPr algn="ctr"/>
            <a:r>
              <a:rPr lang="en-US" b="1" i="1" dirty="0"/>
              <a:t>The Family La</a:t>
            </a:r>
            <a:r>
              <a:rPr lang="en-US" b="1" dirty="0"/>
              <a:t>w </a:t>
            </a:r>
            <a:r>
              <a:rPr lang="en-US" b="1" i="1" dirty="0"/>
              <a:t>Information Center will not: </a:t>
            </a:r>
            <a:endParaRPr lang="en-US" b="1" dirty="0"/>
          </a:p>
        </p:txBody>
      </p:sp>
      <p:sp>
        <p:nvSpPr>
          <p:cNvPr id="30" name="Text Placeholder 20">
            <a:extLst>
              <a:ext uri="{FF2B5EF4-FFF2-40B4-BE49-F238E27FC236}">
                <a16:creationId xmlns:a16="http://schemas.microsoft.com/office/drawing/2014/main" id="{58973DFD-4A50-6941-B272-47F403CB6D3F}"/>
              </a:ext>
            </a:extLst>
          </p:cNvPr>
          <p:cNvSpPr>
            <a:spLocks noGrp="1"/>
          </p:cNvSpPr>
          <p:nvPr>
            <p:ph type="body" sz="quarter" idx="33"/>
          </p:nvPr>
        </p:nvSpPr>
        <p:spPr>
          <a:xfrm>
            <a:off x="7235571" y="1383092"/>
            <a:ext cx="2359152" cy="1058408"/>
          </a:xfrm>
        </p:spPr>
        <p:txBody>
          <a:bodyPr/>
          <a:lstStyle/>
          <a:p>
            <a:r>
              <a:rPr lang="en-US" dirty="0"/>
              <a:t>Give you legal advice </a:t>
            </a:r>
          </a:p>
          <a:p>
            <a:r>
              <a:rPr lang="en-US" dirty="0"/>
              <a:t>Fill out your court forms </a:t>
            </a:r>
          </a:p>
          <a:p>
            <a:r>
              <a:rPr lang="en-US" dirty="0"/>
              <a:t>Give you an opinion about your case </a:t>
            </a:r>
          </a:p>
          <a:p>
            <a:r>
              <a:rPr lang="en-US" dirty="0"/>
              <a:t>Recommend a specific attorney </a:t>
            </a:r>
          </a:p>
          <a:p>
            <a:pPr marL="0" indent="0">
              <a:buNone/>
            </a:pPr>
            <a:br>
              <a:rPr lang="en-US" dirty="0"/>
            </a:br>
            <a:endParaRPr lang="en-US" dirty="0"/>
          </a:p>
        </p:txBody>
      </p:sp>
      <p:sp>
        <p:nvSpPr>
          <p:cNvPr id="20" name="TextBox 19">
            <a:extLst>
              <a:ext uri="{FF2B5EF4-FFF2-40B4-BE49-F238E27FC236}">
                <a16:creationId xmlns:a16="http://schemas.microsoft.com/office/drawing/2014/main" id="{161680DE-D0E3-5F41-B1CC-5D9A6E847D98}"/>
              </a:ext>
            </a:extLst>
          </p:cNvPr>
          <p:cNvSpPr txBox="1"/>
          <p:nvPr/>
        </p:nvSpPr>
        <p:spPr>
          <a:xfrm>
            <a:off x="7001487" y="2894106"/>
            <a:ext cx="2827319" cy="3816429"/>
          </a:xfrm>
          <a:prstGeom prst="rect">
            <a:avLst/>
          </a:prstGeom>
          <a:noFill/>
        </p:spPr>
        <p:txBody>
          <a:bodyPr wrap="square" rtlCol="0">
            <a:spAutoFit/>
          </a:bodyPr>
          <a:lstStyle/>
          <a:p>
            <a:r>
              <a:rPr lang="en-US" sz="1100" dirty="0"/>
              <a:t>Wisconsin Court System: </a:t>
            </a:r>
          </a:p>
          <a:p>
            <a:r>
              <a:rPr lang="en-US" sz="1100" i="1" dirty="0" err="1"/>
              <a:t>wicourts.gov</a:t>
            </a:r>
            <a:r>
              <a:rPr lang="en-US" sz="1100" i="1" dirty="0"/>
              <a:t> </a:t>
            </a:r>
          </a:p>
          <a:p>
            <a:r>
              <a:rPr lang="en-US" sz="1100" dirty="0"/>
              <a:t>The Wisconsin State Law Library: </a:t>
            </a:r>
          </a:p>
          <a:p>
            <a:r>
              <a:rPr lang="en-US" sz="1100" i="1" dirty="0" err="1"/>
              <a:t>wilawlibrary.gov</a:t>
            </a:r>
            <a:r>
              <a:rPr lang="en-US" sz="1100" i="1" dirty="0"/>
              <a:t> </a:t>
            </a:r>
          </a:p>
          <a:p>
            <a:r>
              <a:rPr lang="en-US" sz="1100" dirty="0"/>
              <a:t>Legal Information and Education Resource: </a:t>
            </a:r>
          </a:p>
          <a:p>
            <a:r>
              <a:rPr lang="en-US" sz="1100" i="1" dirty="0" err="1"/>
              <a:t>legalexplorer.com</a:t>
            </a:r>
            <a:r>
              <a:rPr lang="en-US" sz="1100" i="1" dirty="0"/>
              <a:t> </a:t>
            </a:r>
          </a:p>
          <a:p>
            <a:r>
              <a:rPr lang="en-US" sz="1100" dirty="0"/>
              <a:t>Wisconsin Department of Children &amp; Families: </a:t>
            </a:r>
          </a:p>
          <a:p>
            <a:r>
              <a:rPr lang="en-US" sz="1100" i="1" dirty="0" err="1"/>
              <a:t>dcf.wisconsin.gov</a:t>
            </a:r>
            <a:r>
              <a:rPr lang="en-US" sz="1100" i="1" dirty="0"/>
              <a:t> </a:t>
            </a:r>
          </a:p>
          <a:p>
            <a:r>
              <a:rPr lang="en-US" sz="1100" dirty="0"/>
              <a:t>Portage County Clerk of Court &amp; Office of Family Court Commissioner: </a:t>
            </a:r>
          </a:p>
          <a:p>
            <a:r>
              <a:rPr lang="en-US" sz="1100" i="1" dirty="0"/>
              <a:t>1516 Church St Stevens Point, WI 54481 715-346-1364 </a:t>
            </a:r>
          </a:p>
          <a:p>
            <a:r>
              <a:rPr lang="en-US" sz="1100" dirty="0"/>
              <a:t>Portage County Child Support: </a:t>
            </a:r>
          </a:p>
          <a:p>
            <a:r>
              <a:rPr lang="en-US" sz="1100" i="1" dirty="0"/>
              <a:t>817 Whiting Ave. Stevens Point, WI 54481 715-346-1588 </a:t>
            </a:r>
          </a:p>
          <a:p>
            <a:r>
              <a:rPr lang="en-US" sz="1100" dirty="0"/>
              <a:t>CAP Services: </a:t>
            </a:r>
          </a:p>
          <a:p>
            <a:r>
              <a:rPr lang="en-US" sz="1100" i="1" dirty="0"/>
              <a:t>1608 West River Dr. Stevens Point, WI 54481 715-343-7100 </a:t>
            </a:r>
          </a:p>
          <a:p>
            <a:r>
              <a:rPr lang="en-US" sz="1100" dirty="0"/>
              <a:t>Family Crisis Center: </a:t>
            </a:r>
            <a:r>
              <a:rPr lang="en-US" sz="1100" i="1" dirty="0"/>
              <a:t>1616 West River Dr. </a:t>
            </a:r>
          </a:p>
          <a:p>
            <a:r>
              <a:rPr lang="en-US" sz="1100" i="1" dirty="0"/>
              <a:t>Stevens Point, WI 54481 715-343-7125 </a:t>
            </a:r>
          </a:p>
        </p:txBody>
      </p:sp>
      <p:sp>
        <p:nvSpPr>
          <p:cNvPr id="32" name="Text Placeholder 17">
            <a:extLst>
              <a:ext uri="{FF2B5EF4-FFF2-40B4-BE49-F238E27FC236}">
                <a16:creationId xmlns:a16="http://schemas.microsoft.com/office/drawing/2014/main" id="{EB49CFFB-59C0-E44C-91BB-B9B69D6B9AED}"/>
              </a:ext>
            </a:extLst>
          </p:cNvPr>
          <p:cNvSpPr txBox="1">
            <a:spLocks/>
          </p:cNvSpPr>
          <p:nvPr/>
        </p:nvSpPr>
        <p:spPr>
          <a:xfrm>
            <a:off x="7101368" y="2561475"/>
            <a:ext cx="2359152" cy="237054"/>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12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i="1" dirty="0"/>
              <a:t>Other Resources</a:t>
            </a:r>
            <a:endParaRPr lang="en-US" b="1" dirty="0"/>
          </a:p>
        </p:txBody>
      </p:sp>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RedBlutri.potx" id="{4977B726-3B8F-42AA-A775-DA2013E2240D}" vid="{DC246A5D-CD36-402A-887F-BF1606EB8D32}"/>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1623529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2012-09-20T21:07:00+00:00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TP103461831</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857425</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REDMOND\v-depind</DisplayName>
        <AccountId>3238</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292BD2-4B9C-4AC5-8217-01C780A55BD5}">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2F8DE82C-B185-4D9D-9A2B-2F4B97A01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97BCC8-D211-4D53-9AC8-8E6F46FD37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Brochure 11 x 8</Template>
  <TotalTime>0</TotalTime>
  <Words>745</Words>
  <Application>Microsoft Macintosh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Constantia</vt:lpstr>
      <vt:lpstr>Travel Brochure 11 x 8.5</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cp:lastPrinted>2021-11-18T22:38:44Z</cp:lastPrinted>
  <dcterms:created xsi:type="dcterms:W3CDTF">2021-11-17T22:40:15Z</dcterms:created>
  <dcterms:modified xsi:type="dcterms:W3CDTF">2021-11-22T18:27:24Z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